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64" r:id="rId3"/>
    <p:sldId id="256" r:id="rId4"/>
    <p:sldId id="265" r:id="rId5"/>
    <p:sldId id="267" r:id="rId6"/>
    <p:sldId id="266" r:id="rId7"/>
    <p:sldId id="275" r:id="rId8"/>
    <p:sldId id="274" r:id="rId9"/>
    <p:sldId id="272" r:id="rId10"/>
    <p:sldId id="273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128" autoAdjust="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C50F8-F097-4894-8893-89309C924899}" type="datetimeFigureOut">
              <a:rPr lang="en-US" smtClean="0"/>
              <a:t>27-Sep-17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19016-A4E3-4292-94AF-37B07BE0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6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19016-A4E3-4292-94AF-37B07BE032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3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A221B-6E02-400F-A68A-221C6C807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5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AD881-C76D-4897-8DBA-9F1D3E4A7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FF9FC-721A-4FBD-8E39-969AA3860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53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vi-VN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21431-A04C-421E-8141-1A3AAA45C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8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DE294-EFCE-4AC7-A2C9-BF2F93D0D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0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CB68D-6FB3-40D1-ADF9-F5F226BB7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6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8B32C-B20F-4609-9FF5-333379784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9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46BEA-BD62-406C-9DF5-30F0E6397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5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8482F-42F6-4E9E-9B9F-FADD26270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6D5C-AFBD-426E-85F6-8956FDC17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86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AD726-C65F-4453-A404-DB8599329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6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70E5D-CD74-4429-B516-9FACAB925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66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118D2F5-8775-4CE3-BEB3-020FF8512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itter-graphics.com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.vn/imgres?imgurl=http://3.bp.blogspot.com/_iGgnqfv_6n8/TFEuwCTf8zI/AAAAAAAACYk/hjCb2lD7nhw/s1600/bong+bay.jpg&amp;imgrefurl=http://idovietnam.blogspot.com/2010/07/tin-tuc-con-tu-chuan-bi-cho-nam-hoc-moi.html&amp;usg=__BdS3KjgN0dgsTLWkUpSiyR4zjzI=&amp;h=405&amp;w=360&amp;sz=23&amp;hl=vi&amp;start=1&amp;zoom=1&amp;tbnid=1L51tzCliVUZ-M:&amp;tbnh=124&amp;tbnw=110&amp;prev=/images?q=bong+bay&amp;um=1&amp;hl=vi&amp;tbs=isch:1&amp;um=1&amp;itbs=1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21" descr="Picture2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97" y="3560922"/>
            <a:ext cx="2239963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11" descr="33720xmr97sdczd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288" y="-152400"/>
            <a:ext cx="10668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86497" y="838200"/>
            <a:ext cx="8599521" cy="5171420"/>
            <a:chOff x="186497" y="838200"/>
            <a:chExt cx="8599521" cy="5171420"/>
          </a:xfrm>
        </p:grpSpPr>
        <p:sp>
          <p:nvSpPr>
            <p:cNvPr id="13" name="WordArt 29" descr="Diagonal brick"/>
            <p:cNvSpPr>
              <a:spLocks noChangeArrowheads="1" noChangeShapeType="1" noTextEdit="1"/>
            </p:cNvSpPr>
            <p:nvPr/>
          </p:nvSpPr>
          <p:spPr bwMode="auto">
            <a:xfrm>
              <a:off x="186497" y="838200"/>
              <a:ext cx="8599521" cy="297180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85C2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/>
              <a:r>
                <a:rPr lang="pt-BR" sz="6600" b="1" kern="10">
                  <a:pattFill prst="diagBrick">
                    <a:fgClr>
                      <a:srgbClr val="0FD368"/>
                    </a:fgClr>
                    <a:bgClr>
                      <a:srgbClr val="FF8200"/>
                    </a:bgClr>
                  </a:pattFill>
                  <a:latin typeface="Times New Roman"/>
                  <a:cs typeface="Times New Roman"/>
                </a:rPr>
                <a:t>CHÀO CÁC </a:t>
              </a:r>
              <a:r>
                <a:rPr lang="pt-BR" sz="6600" b="1" kern="10" smtClean="0">
                  <a:pattFill prst="diagBrick">
                    <a:fgClr>
                      <a:srgbClr val="0FD368"/>
                    </a:fgClr>
                    <a:bgClr>
                      <a:srgbClr val="FF8200"/>
                    </a:bgClr>
                  </a:pattFill>
                  <a:latin typeface="Times New Roman"/>
                  <a:cs typeface="Times New Roman"/>
                </a:rPr>
                <a:t>THẦY CÔ VỀ DỰ GIỜ THĂM LỚP </a:t>
              </a:r>
              <a:endParaRPr lang="en-US" sz="6600" b="1" kern="10" dirty="0">
                <a:pattFill prst="diagBrick">
                  <a:fgClr>
                    <a:srgbClr val="0FD368"/>
                  </a:fgClr>
                  <a:bgClr>
                    <a:srgbClr val="FF8200"/>
                  </a:bgClr>
                </a:pattFill>
                <a:latin typeface="Times New Roman"/>
                <a:cs typeface="Times New Roman"/>
              </a:endParaRPr>
            </a:p>
          </p:txBody>
        </p:sp>
        <p:sp>
          <p:nvSpPr>
            <p:cNvPr id="16" name="Text Box 30"/>
            <p:cNvSpPr txBox="1">
              <a:spLocks noChangeArrowheads="1"/>
            </p:cNvSpPr>
            <p:nvPr/>
          </p:nvSpPr>
          <p:spPr bwMode="auto">
            <a:xfrm>
              <a:off x="1447800" y="2074066"/>
              <a:ext cx="2628900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6000" b="1" dirty="0" err="1">
                  <a:latin typeface="Times New Roman" pitchFamily="18" charset="0"/>
                </a:rPr>
                <a:t>Môn</a:t>
              </a:r>
              <a:r>
                <a:rPr lang="en-US" sz="6000" b="1">
                  <a:latin typeface="Times New Roman" pitchFamily="18" charset="0"/>
                </a:rPr>
                <a:t>:</a:t>
              </a:r>
            </a:p>
          </p:txBody>
        </p:sp>
        <p:sp>
          <p:nvSpPr>
            <p:cNvPr id="17" name="WordArt 37" descr="Wide downward diagonal"/>
            <p:cNvSpPr>
              <a:spLocks noChangeArrowheads="1" noChangeShapeType="1" noTextEdit="1"/>
            </p:cNvSpPr>
            <p:nvPr/>
          </p:nvSpPr>
          <p:spPr bwMode="auto">
            <a:xfrm>
              <a:off x="3886200" y="1981200"/>
              <a:ext cx="3738562" cy="2217058"/>
            </a:xfrm>
            <a:prstGeom prst="rect">
              <a:avLst/>
            </a:prstGeom>
            <a:noFill/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 dirty="0" err="1" smtClean="0">
                  <a:ln w="19050">
                    <a:solidFill>
                      <a:schemeClr val="bg2">
                        <a:lumMod val="50000"/>
                      </a:schemeClr>
                    </a:solidFill>
                    <a:round/>
                    <a:headEnd/>
                    <a:tailEnd/>
                  </a:ln>
                  <a:solidFill>
                    <a:srgbClr val="7030A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/>
                  <a:cs typeface="Times New Roman"/>
                </a:rPr>
                <a:t>Chính</a:t>
              </a:r>
              <a:r>
                <a:rPr lang="en-US" sz="3600" b="1" kern="10" dirty="0" smtClean="0">
                  <a:ln w="19050">
                    <a:solidFill>
                      <a:schemeClr val="bg2">
                        <a:lumMod val="50000"/>
                      </a:schemeClr>
                    </a:solidFill>
                    <a:round/>
                    <a:headEnd/>
                    <a:tailEnd/>
                  </a:ln>
                  <a:solidFill>
                    <a:srgbClr val="7030A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/>
                  <a:cs typeface="Times New Roman"/>
                </a:rPr>
                <a:t> </a:t>
              </a:r>
              <a:r>
                <a:rPr lang="en-US" sz="3600" b="1" kern="10" dirty="0" err="1" smtClean="0">
                  <a:ln w="19050">
                    <a:solidFill>
                      <a:schemeClr val="bg2">
                        <a:lumMod val="50000"/>
                      </a:schemeClr>
                    </a:solidFill>
                    <a:round/>
                    <a:headEnd/>
                    <a:tailEnd/>
                  </a:ln>
                  <a:solidFill>
                    <a:srgbClr val="7030A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/>
                  <a:cs typeface="Times New Roman"/>
                </a:rPr>
                <a:t>tả</a:t>
              </a:r>
              <a:endParaRPr lang="en-US" sz="3600" b="1" kern="10" dirty="0" smtClean="0">
                <a:ln w="19050">
                  <a:solidFill>
                    <a:schemeClr val="bg2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endParaRPr>
            </a:p>
            <a:p>
              <a:pPr algn="ctr"/>
              <a:r>
                <a:rPr lang="vi-VN" sz="2400" b="1" kern="10" dirty="0" smtClean="0">
                  <a:ln w="19050">
                    <a:solidFill>
                      <a:schemeClr val="bg2">
                        <a:lumMod val="50000"/>
                      </a:schemeClr>
                    </a:solidFill>
                    <a:round/>
                    <a:headEnd/>
                    <a:tailEnd/>
                  </a:ln>
                  <a:solidFill>
                    <a:srgbClr val="7030A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/>
                  <a:cs typeface="Times New Roman"/>
                </a:rPr>
                <a:t> </a:t>
              </a:r>
              <a:r>
                <a:rPr lang="vi-VN" sz="2400" b="1" kern="10" dirty="0">
                  <a:ln w="19050">
                    <a:solidFill>
                      <a:schemeClr val="bg2">
                        <a:lumMod val="50000"/>
                      </a:schemeClr>
                    </a:solidFill>
                    <a:round/>
                    <a:headEnd/>
                    <a:tailEnd/>
                  </a:ln>
                  <a:solidFill>
                    <a:srgbClr val="7030A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/>
                  <a:cs typeface="Times New Roman"/>
                </a:rPr>
                <a:t>Lớp </a:t>
              </a:r>
              <a:r>
                <a:rPr lang="en-US" sz="2400" b="1" kern="10" dirty="0" smtClean="0">
                  <a:ln w="19050">
                    <a:solidFill>
                      <a:schemeClr val="bg2">
                        <a:lumMod val="50000"/>
                      </a:schemeClr>
                    </a:solidFill>
                    <a:round/>
                    <a:headEnd/>
                    <a:tailEnd/>
                  </a:ln>
                  <a:solidFill>
                    <a:srgbClr val="7030A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Times New Roman"/>
                  <a:cs typeface="Times New Roman"/>
                </a:rPr>
                <a:t>2/2</a:t>
              </a:r>
              <a:endParaRPr lang="en-US" sz="2400" b="1" kern="10" dirty="0">
                <a:ln w="19050">
                  <a:solidFill>
                    <a:schemeClr val="bg2">
                      <a:lumMod val="50000"/>
                    </a:schemeClr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05200" y="5486400"/>
              <a:ext cx="502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err="1" smtClean="0"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 smtClean="0">
                  <a:latin typeface="Times New Roman" pitchFamily="18" charset="0"/>
                  <a:cs typeface="Times New Roman" pitchFamily="18" charset="0"/>
                </a:rPr>
                <a:t>dạy</a:t>
              </a:r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800" b="1" i="1" dirty="0" err="1" smtClean="0">
                  <a:latin typeface="Times New Roman" pitchFamily="18" charset="0"/>
                  <a:cs typeface="Times New Roman" pitchFamily="18" charset="0"/>
                </a:rPr>
                <a:t>Nguyễn</a:t>
              </a:r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 smtClean="0">
                  <a:latin typeface="Times New Roman" pitchFamily="18" charset="0"/>
                  <a:cs typeface="Times New Roman" pitchFamily="18" charset="0"/>
                </a:rPr>
                <a:t>Thi</a:t>
              </a:r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̣ </a:t>
              </a:r>
              <a:r>
                <a:rPr lang="en-US" sz="2800" b="1" i="1" dirty="0" err="1" smtClean="0">
                  <a:latin typeface="Times New Roman" pitchFamily="18" charset="0"/>
                  <a:cs typeface="Times New Roman" pitchFamily="18" charset="0"/>
                </a:rPr>
                <a:t>Lê</a:t>
              </a:r>
              <a:r>
                <a:rPr lang="en-US" sz="2800" b="1" i="1" dirty="0" smtClean="0">
                  <a:latin typeface="Times New Roman" pitchFamily="18" charset="0"/>
                  <a:cs typeface="Times New Roman" pitchFamily="18" charset="0"/>
                </a:rPr>
                <a:t>̣ Thu</a:t>
              </a:r>
              <a:endParaRPr lang="en-US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82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824"/>
            <a:ext cx="9231314" cy="6914575"/>
          </a:xfrm>
          <a:prstGeom prst="rect">
            <a:avLst/>
          </a:prstGeom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09600" y="381000"/>
            <a:ext cx="8839200" cy="1241425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3200" b="1" kern="0" err="1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sáu ngày </a:t>
            </a:r>
            <a: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lang="en-US" sz="3200" b="1" kern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err="1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10 </a:t>
            </a:r>
            <a:r>
              <a:rPr lang="en-US" sz="3200" b="1" kern="0" err="1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2016</a:t>
            </a:r>
            <a: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b="1" ker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</a:t>
            </a:r>
            <a:r>
              <a:rPr lang="en-US" sz="3200" b="1" kern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200" b="1" kern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3200" b="1" kern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err="1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endParaRPr lang="en-US" sz="3200" b="1" kern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672557" y="1313319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Ngôi trường mới</a:t>
            </a:r>
          </a:p>
        </p:txBody>
      </p:sp>
    </p:spTree>
    <p:extLst>
      <p:ext uri="{BB962C8B-B14F-4D97-AF65-F5344CB8AC3E}">
        <p14:creationId xmlns:p14="http://schemas.microsoft.com/office/powerpoint/2010/main" val="349216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01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2514600" y="2667000"/>
            <a:ext cx="457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7030A0"/>
                </a:solidFill>
              </a:rPr>
              <a:t>Xem trước bài : </a:t>
            </a:r>
            <a:r>
              <a:rPr lang="en-US" sz="4000" b="1" i="1">
                <a:solidFill>
                  <a:srgbClr val="FF0000"/>
                </a:solidFill>
              </a:rPr>
              <a:t>Người thầy cũ. </a:t>
            </a:r>
            <a:endParaRPr lang="vi-VN" sz="4000" b="1" i="1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9" y="1066800"/>
            <a:ext cx="7640782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744255" y="381000"/>
            <a:ext cx="8839200" cy="1241425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3200" kern="0" dirty="0" err="1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32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32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28 </a:t>
            </a:r>
            <a:r>
              <a:rPr lang="en-US" sz="3200" kern="0" dirty="0" err="1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32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</a:t>
            </a:r>
            <a:r>
              <a:rPr lang="en-US" sz="32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32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</a:t>
            </a:r>
            <a:r>
              <a:rPr lang="en-US" sz="32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</a:t>
            </a:r>
            <a:r>
              <a:rPr lang="en-US" sz="3200" u="sng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3200" u="sng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endParaRPr lang="en-US" sz="3200" u="sng" kern="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2051833"/>
            <a:ext cx="8686800" cy="44196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5105400" y="5867400"/>
            <a:ext cx="2438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744255" y="228600"/>
            <a:ext cx="8839200" cy="16764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28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Nghe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viết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Ngôi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trường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mới</a:t>
            </a:r>
            <a:endParaRPr lang="en-US" sz="3200" b="1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defRPr/>
            </a:pPr>
            <a:endParaRPr lang="en-US" sz="3200" u="sng" kern="0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-24009" y="1828800"/>
            <a:ext cx="901560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defRPr/>
            </a:pP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kern="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kern="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kern="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32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5821" y="4306639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 mái trường bạn học sinh cảm thấy có gì mới?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602" y="5257800"/>
            <a:ext cx="8742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8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 trống rung động kéo dài, tiếng cô giáo giảng bài ấm áp, tiếng đọc bài của mình vang vang . Nhìn ai cũng thân thương mọi vật trở nên  đáng yêu hơn.</a:t>
            </a:r>
            <a:endParaRPr lang="en-US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455286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821" y="5137635"/>
            <a:ext cx="8470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(,),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than (!),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(.)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744255" y="228600"/>
            <a:ext cx="8839200" cy="16764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28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Nghe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viết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</a:p>
          <a:p>
            <a:pPr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Ngôi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trường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mới</a:t>
            </a:r>
            <a:endParaRPr lang="en-US" sz="3200" b="1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3" grpId="0"/>
      <p:bldP spid="3" grpId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744255" y="228600"/>
            <a:ext cx="8839200" cy="16764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28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</a:t>
            </a:r>
            <a:r>
              <a:rPr lang="en-US" sz="3200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Nghe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sz="3200" u="sng" kern="0" dirty="0" err="1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viết</a:t>
            </a:r>
            <a:r>
              <a:rPr lang="en-US" sz="3200" u="sng" kern="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Ngôi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trường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mới</a:t>
            </a:r>
            <a:endParaRPr lang="en-US" sz="3200" b="1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685800" y="2179635"/>
            <a:ext cx="1713978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300" b="1" dirty="0" err="1" smtClean="0"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́</a:t>
            </a:r>
            <a:endParaRPr lang="en-US" sz="33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14400" y="2438400"/>
            <a:ext cx="7924800" cy="3276600"/>
          </a:xfrm>
          <a:prstGeom prst="rect">
            <a:avLst/>
          </a:prstGeom>
        </p:spPr>
        <p:txBody>
          <a:bodyPr/>
          <a:lstStyle/>
          <a:p>
            <a:pPr marL="342900" indent="-342900" algn="just">
              <a:spcBef>
                <a:spcPct val="20000"/>
              </a:spcBef>
              <a:defRPr/>
            </a:pP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kern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kern="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kern="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vang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 smtClean="0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600" kern="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kern="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en-US" sz="3600" kern="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2438400"/>
            <a:ext cx="0" cy="4013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4"/>
          <p:cNvSpPr txBox="1">
            <a:spLocks noChangeArrowheads="1"/>
          </p:cNvSpPr>
          <p:nvPr/>
        </p:nvSpPr>
        <p:spPr bwMode="auto">
          <a:xfrm>
            <a:off x="914400" y="113975"/>
            <a:ext cx="76200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2017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(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viết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eaLnBrk="1" hangingPunct="1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781300" y="10347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744255" y="228600"/>
            <a:ext cx="8839200" cy="16764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32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28 </a:t>
            </a:r>
            <a:r>
              <a:rPr lang="en-US" sz="32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200" u="sng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3200" u="sng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lang="en-US" sz="3200" u="sng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3200" u="sng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Nghe</a:t>
            </a:r>
            <a:r>
              <a:rPr lang="en-US" sz="3200" u="sng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 </a:t>
            </a:r>
            <a:r>
              <a:rPr lang="en-US" sz="3200" u="sng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viết</a:t>
            </a:r>
            <a:r>
              <a:rPr lang="en-US" sz="3200" u="sng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Ngôi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trường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mới</a:t>
            </a:r>
            <a:endParaRPr lang="en-US" sz="3200" b="1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173733" y="2133600"/>
            <a:ext cx="9144000" cy="12493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ay</a:t>
            </a:r>
          </a:p>
        </p:txBody>
      </p:sp>
    </p:spTree>
    <p:extLst>
      <p:ext uri="{BB962C8B-B14F-4D97-AF65-F5344CB8AC3E}">
        <p14:creationId xmlns:p14="http://schemas.microsoft.com/office/powerpoint/2010/main" val="65400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39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52800"/>
            <a:ext cx="2819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41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0"/>
            <a:ext cx="3200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4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200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43" name="Picture 2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29000"/>
            <a:ext cx="3200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444" name="Picture 28" descr="bong%2Bbay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76200"/>
            <a:ext cx="27432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6553200" y="6189663"/>
            <a:ext cx="24384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300" b="0" dirty="0" err="1">
                <a:solidFill>
                  <a:srgbClr val="0000FF"/>
                </a:solidFill>
                <a:latin typeface=".VnTime" pitchFamily="34" charset="0"/>
              </a:rPr>
              <a:t>nh</a:t>
            </a:r>
            <a:r>
              <a:rPr lang="en-US" sz="3300" b="0" dirty="0" err="1">
                <a:solidFill>
                  <a:srgbClr val="FF0000"/>
                </a:solidFill>
                <a:latin typeface=".VnTime" pitchFamily="34" charset="0"/>
              </a:rPr>
              <a:t>¶y</a:t>
            </a:r>
            <a:r>
              <a:rPr lang="en-US" sz="3300" b="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300" b="0" dirty="0" err="1">
                <a:solidFill>
                  <a:srgbClr val="0000FF"/>
                </a:solidFill>
                <a:latin typeface=".VnTime" pitchFamily="34" charset="0"/>
              </a:rPr>
              <a:t>d©y</a:t>
            </a:r>
            <a:endParaRPr lang="en-US" sz="3300" b="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0447" name="Text Box 31"/>
          <p:cNvSpPr txBox="1">
            <a:spLocks noChangeArrowheads="1"/>
          </p:cNvSpPr>
          <p:nvPr/>
        </p:nvSpPr>
        <p:spPr bwMode="auto">
          <a:xfrm>
            <a:off x="228600" y="2969495"/>
            <a:ext cx="23622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000" b="0" dirty="0">
                <a:solidFill>
                  <a:srgbClr val="0000FF"/>
                </a:solidFill>
                <a:latin typeface=".VnTime" pitchFamily="34" charset="0"/>
              </a:rPr>
              <a:t>gµ </a:t>
            </a:r>
            <a:r>
              <a:rPr lang="en-US" sz="3000" b="0" dirty="0" err="1">
                <a:solidFill>
                  <a:srgbClr val="0000FF"/>
                </a:solidFill>
                <a:latin typeface=".VnTime" pitchFamily="34" charset="0"/>
              </a:rPr>
              <a:t>m</a:t>
            </a:r>
            <a:r>
              <a:rPr lang="en-US" sz="3000" b="0" dirty="0" err="1">
                <a:solidFill>
                  <a:srgbClr val="FF0000"/>
                </a:solidFill>
                <a:latin typeface=".VnTime" pitchFamily="34" charset="0"/>
              </a:rPr>
              <a:t>¸i</a:t>
            </a:r>
            <a:endParaRPr lang="en-US" sz="3000" b="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3345493" y="2971800"/>
            <a:ext cx="2209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000" b="0" dirty="0">
                <a:solidFill>
                  <a:srgbClr val="0000FF"/>
                </a:solidFill>
                <a:latin typeface=".VnTime" pitchFamily="34" charset="0"/>
              </a:rPr>
              <a:t>con </a:t>
            </a:r>
            <a:r>
              <a:rPr lang="en-US" sz="3000" b="0" dirty="0" err="1">
                <a:solidFill>
                  <a:srgbClr val="0000FF"/>
                </a:solidFill>
                <a:latin typeface=".VnTime" pitchFamily="34" charset="0"/>
              </a:rPr>
              <a:t>n</a:t>
            </a:r>
            <a:r>
              <a:rPr lang="en-US" sz="3000" b="0" dirty="0" err="1">
                <a:solidFill>
                  <a:srgbClr val="FF0000"/>
                </a:solidFill>
                <a:latin typeface=".VnTime" pitchFamily="34" charset="0"/>
              </a:rPr>
              <a:t>ai</a:t>
            </a:r>
            <a:endParaRPr lang="en-US" sz="3000" b="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6553200" y="2834344"/>
            <a:ext cx="22098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000" b="0" dirty="0" err="1">
                <a:solidFill>
                  <a:srgbClr val="0000FF"/>
                </a:solidFill>
                <a:latin typeface=".VnTime" pitchFamily="34" charset="0"/>
              </a:rPr>
              <a:t>bãng</a:t>
            </a:r>
            <a:r>
              <a:rPr lang="en-US" sz="3000" b="0" dirty="0">
                <a:solidFill>
                  <a:srgbClr val="0000FF"/>
                </a:solidFill>
                <a:latin typeface=".VnTime" pitchFamily="34" charset="0"/>
              </a:rPr>
              <a:t> b</a:t>
            </a:r>
            <a:r>
              <a:rPr lang="en-US" sz="3000" b="0" dirty="0">
                <a:solidFill>
                  <a:srgbClr val="FF0000"/>
                </a:solidFill>
                <a:latin typeface=".VnTime" pitchFamily="34" charset="0"/>
              </a:rPr>
              <a:t>ay</a:t>
            </a:r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3352800" y="6308725"/>
            <a:ext cx="22098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300" b="0" dirty="0" err="1">
                <a:solidFill>
                  <a:srgbClr val="0000FF"/>
                </a:solidFill>
                <a:latin typeface=".VnTime" pitchFamily="34" charset="0"/>
              </a:rPr>
              <a:t>n</a:t>
            </a:r>
            <a:r>
              <a:rPr lang="en-US" sz="3300" b="0" dirty="0" err="1">
                <a:solidFill>
                  <a:srgbClr val="FF0000"/>
                </a:solidFill>
                <a:latin typeface=".VnTime" pitchFamily="34" charset="0"/>
              </a:rPr>
              <a:t>¶i</a:t>
            </a:r>
            <a:r>
              <a:rPr lang="en-US" sz="3300" b="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3300" b="0" dirty="0" err="1">
                <a:solidFill>
                  <a:srgbClr val="0000FF"/>
                </a:solidFill>
                <a:latin typeface=".VnTime" pitchFamily="34" charset="0"/>
              </a:rPr>
              <a:t>chuèi</a:t>
            </a:r>
            <a:endParaRPr lang="en-US" sz="3300" b="0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685800" y="6308725"/>
            <a:ext cx="22098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300" b="0" dirty="0" err="1">
                <a:solidFill>
                  <a:srgbClr val="0000FF"/>
                </a:solidFill>
                <a:latin typeface=".VnTime" pitchFamily="34" charset="0"/>
              </a:rPr>
              <a:t>m</a:t>
            </a:r>
            <a:r>
              <a:rPr lang="en-US" sz="3300" b="0" dirty="0" err="1">
                <a:solidFill>
                  <a:srgbClr val="FF0000"/>
                </a:solidFill>
                <a:latin typeface=".VnTime" pitchFamily="34" charset="0"/>
              </a:rPr>
              <a:t>¸i</a:t>
            </a:r>
            <a:r>
              <a:rPr lang="en-US" sz="3300" b="0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300" b="0" dirty="0" err="1">
                <a:solidFill>
                  <a:srgbClr val="0000FF"/>
                </a:solidFill>
                <a:latin typeface=".VnTime" pitchFamily="34" charset="0"/>
              </a:rPr>
              <a:t>nh</a:t>
            </a:r>
            <a:r>
              <a:rPr lang="en-US" sz="3300" b="0" dirty="0">
                <a:solidFill>
                  <a:srgbClr val="0000FF"/>
                </a:solidFill>
                <a:latin typeface=".VnTime" pitchFamily="34" charset="0"/>
              </a:rPr>
              <a:t>µ</a:t>
            </a:r>
            <a:endParaRPr lang="en-US" sz="3300" b="0" dirty="0">
              <a:solidFill>
                <a:srgbClr val="FF0000"/>
              </a:solidFill>
              <a:latin typeface=".VnTime" pitchFamily="34" charset="0"/>
            </a:endParaRPr>
          </a:p>
        </p:txBody>
      </p:sp>
      <p:pic>
        <p:nvPicPr>
          <p:cNvPr id="60453" name="Picture 37" descr="image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51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0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0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0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0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0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0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0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0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6" grpId="0"/>
      <p:bldP spid="60447" grpId="0"/>
      <p:bldP spid="60449" grpId="0"/>
      <p:bldP spid="60450" grpId="0"/>
      <p:bldP spid="60451" grpId="0"/>
      <p:bldP spid="604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685800" y="2832968"/>
            <a:ext cx="7848600" cy="3522946"/>
            <a:chOff x="685800" y="2832968"/>
            <a:chExt cx="7848600" cy="3522946"/>
          </a:xfrm>
        </p:grpSpPr>
        <p:sp>
          <p:nvSpPr>
            <p:cNvPr id="11" name="Rectangle 10"/>
            <p:cNvSpPr/>
            <p:nvPr/>
          </p:nvSpPr>
          <p:spPr>
            <a:xfrm>
              <a:off x="685800" y="2834012"/>
              <a:ext cx="3924300" cy="3521902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10100" y="2832968"/>
              <a:ext cx="3924300" cy="3522946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685800" y="3443612"/>
              <a:ext cx="78486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14400" y="2868273"/>
              <a:ext cx="3505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Bắt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</a:t>
              </a:r>
              <a:endPara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24400" y="2845123"/>
              <a:ext cx="3505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smtClean="0">
                  <a:latin typeface="Times New Roman" pitchFamily="18" charset="0"/>
                  <a:cs typeface="Times New Roman" pitchFamily="18" charset="0"/>
                </a:rPr>
                <a:t>Bắt đầu bằng </a:t>
              </a:r>
              <a:r>
                <a:rPr lang="en-US" sz="32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sp>
        <p:nvSpPr>
          <p:cNvPr id="1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1618910"/>
            <a:ext cx="9144000" cy="1249363"/>
          </a:xfrm>
          <a:noFill/>
          <a:ln>
            <a:noFill/>
          </a:ln>
        </p:spPr>
        <p:txBody>
          <a:bodyPr/>
          <a:lstStyle/>
          <a:p>
            <a:pPr algn="l" eaLnBrk="1" hangingPunct="1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(3)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1" y="3453048"/>
            <a:ext cx="990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ẻ,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46027" y="3457121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áo,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0" y="3443612"/>
            <a:ext cx="179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áng,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01860" y="3429898"/>
            <a:ext cx="1482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ung,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8327" y="4434212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âu,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76400" y="4434212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ò,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41530" y="4434212"/>
            <a:ext cx="1978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ẻ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82960" y="3459357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xào,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62600" y="3459357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xôi,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4454" y="3459357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xem,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67600" y="3476146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xinh,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24400" y="4435256"/>
            <a:ext cx="1485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xanh,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878360" y="4435256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xa,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21571" y="4435256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ã,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69270" y="4434212"/>
            <a:ext cx="14937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xuân,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35360" y="5407068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xe,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52684" y="5407068"/>
            <a:ext cx="1914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xé,…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8326" y="5426021"/>
            <a:ext cx="2732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4"/>
          <p:cNvSpPr txBox="1">
            <a:spLocks noChangeArrowheads="1"/>
          </p:cNvSpPr>
          <p:nvPr/>
        </p:nvSpPr>
        <p:spPr>
          <a:xfrm>
            <a:off x="744255" y="228600"/>
            <a:ext cx="8839200" cy="1676400"/>
          </a:xfrm>
          <a:prstGeom prst="rect">
            <a:avLst/>
          </a:prstGeom>
          <a:noFill/>
          <a:ln/>
        </p:spPr>
        <p:txBody>
          <a:bodyPr/>
          <a:lstStyle/>
          <a:p>
            <a:pPr>
              <a:defRPr/>
            </a:pPr>
            <a:r>
              <a:rPr lang="en-US" sz="3200" b="1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sz="32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Thứ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2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28 </a:t>
            </a:r>
            <a:r>
              <a:rPr lang="en-US" sz="32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tháng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9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năm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2017</a:t>
            </a: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200" kern="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</a:t>
            </a:r>
            <a:r>
              <a:rPr lang="en-US" sz="32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3200" u="sng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Chính</a:t>
            </a:r>
            <a:r>
              <a:rPr lang="en-US" sz="3200" u="sng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u="sng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endParaRPr lang="en-US" sz="3200" u="sng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defRPr/>
            </a:pP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Ngôi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trường</a:t>
            </a:r>
            <a:r>
              <a:rPr lang="en-US" sz="3200" b="1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mới</a:t>
            </a:r>
            <a:endParaRPr lang="en-US" sz="3200" b="1" kern="0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84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1"/>
      <p:bldP spid="19" grpId="1"/>
      <p:bldP spid="20" grpId="1"/>
      <p:bldP spid="21" grpId="1"/>
      <p:bldP spid="22" grpId="1"/>
      <p:bldP spid="23" grpId="1"/>
      <p:bldP spid="25" grpId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426</Words>
  <Application>Microsoft Office PowerPoint</Application>
  <PresentationFormat>On-screen Show (4:3)</PresentationFormat>
  <Paragraphs>58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(3)   Thi tìm nhanh các tiếng: 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 PHUONG I</dc:creator>
  <cp:lastModifiedBy>User</cp:lastModifiedBy>
  <cp:revision>47</cp:revision>
  <dcterms:created xsi:type="dcterms:W3CDTF">2008-10-03T23:33:21Z</dcterms:created>
  <dcterms:modified xsi:type="dcterms:W3CDTF">2017-09-27T12:03:02Z</dcterms:modified>
</cp:coreProperties>
</file>